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Lst>
  <p:sldSz cy="5143500" cx="9144000"/>
  <p:notesSz cx="6858000" cy="9144000"/>
  <p:embeddedFontLst>
    <p:embeddedFont>
      <p:font typeface="Raleway"/>
      <p:regular r:id="rId8"/>
      <p:bold r:id="rId9"/>
      <p:italic r:id="rId10"/>
      <p:boldItalic r:id="rId11"/>
    </p:embeddedFont>
    <p:embeddedFont>
      <p:font typeface="La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boldItalic.fntdata"/><Relationship Id="rId10" Type="http://schemas.openxmlformats.org/officeDocument/2006/relationships/font" Target="fonts/Raleway-italic.fntdata"/><Relationship Id="rId13" Type="http://schemas.openxmlformats.org/officeDocument/2006/relationships/font" Target="fonts/Lato-bold.fntdata"/><Relationship Id="rId12" Type="http://schemas.openxmlformats.org/officeDocument/2006/relationships/font" Target="fonts/Lato-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aleway-bold.fntdata"/><Relationship Id="rId15" Type="http://schemas.openxmlformats.org/officeDocument/2006/relationships/font" Target="fonts/Lato-boldItalic.fntdata"/><Relationship Id="rId14" Type="http://schemas.openxmlformats.org/officeDocument/2006/relationships/font" Target="fonts/Lato-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Ralew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2ea78f0943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2ea78f0943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54" name="Shape 54"/>
        <p:cNvGrpSpPr/>
        <p:nvPr/>
      </p:nvGrpSpPr>
      <p:grpSpPr>
        <a:xfrm>
          <a:off x="0" y="0"/>
          <a:ext cx="0" cy="0"/>
          <a:chOff x="0" y="0"/>
          <a:chExt cx="0" cy="0"/>
        </a:xfrm>
      </p:grpSpPr>
      <p:sp>
        <p:nvSpPr>
          <p:cNvPr id="55" name="Google Shape;55;p14"/>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 name="Google Shape;56;p14"/>
          <p:cNvGrpSpPr/>
          <p:nvPr/>
        </p:nvGrpSpPr>
        <p:grpSpPr>
          <a:xfrm>
            <a:off x="830392" y="1191256"/>
            <a:ext cx="745763" cy="45826"/>
            <a:chOff x="4580561" y="2589004"/>
            <a:chExt cx="1064464" cy="25200"/>
          </a:xfrm>
        </p:grpSpPr>
        <p:sp>
          <p:nvSpPr>
            <p:cNvPr id="57" name="Google Shape;57;p1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14"/>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60" name="Google Shape;60;p14"/>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1" name="Google Shape;61;p1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62" name="Shape 62"/>
        <p:cNvGrpSpPr/>
        <p:nvPr/>
      </p:nvGrpSpPr>
      <p:grpSpPr>
        <a:xfrm>
          <a:off x="0" y="0"/>
          <a:ext cx="0" cy="0"/>
          <a:chOff x="0" y="0"/>
          <a:chExt cx="0" cy="0"/>
        </a:xfrm>
      </p:grpSpPr>
      <p:grpSp>
        <p:nvGrpSpPr>
          <p:cNvPr id="63" name="Google Shape;63;p15"/>
          <p:cNvGrpSpPr/>
          <p:nvPr/>
        </p:nvGrpSpPr>
        <p:grpSpPr>
          <a:xfrm>
            <a:off x="830392" y="1191256"/>
            <a:ext cx="745763" cy="45826"/>
            <a:chOff x="4580561" y="2589004"/>
            <a:chExt cx="1064464" cy="25200"/>
          </a:xfrm>
        </p:grpSpPr>
        <p:sp>
          <p:nvSpPr>
            <p:cNvPr id="64" name="Google Shape;64;p1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5"/>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15"/>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7" name="Google Shape;67;p1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8" name="Shape 68"/>
        <p:cNvGrpSpPr/>
        <p:nvPr/>
      </p:nvGrpSpPr>
      <p:grpSpPr>
        <a:xfrm>
          <a:off x="0" y="0"/>
          <a:ext cx="0" cy="0"/>
          <a:chOff x="0" y="0"/>
          <a:chExt cx="0" cy="0"/>
        </a:xfrm>
      </p:grpSpPr>
      <p:sp>
        <p:nvSpPr>
          <p:cNvPr id="69" name="Google Shape;69;p1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0" name="Google Shape;70;p16"/>
          <p:cNvGrpSpPr/>
          <p:nvPr/>
        </p:nvGrpSpPr>
        <p:grpSpPr>
          <a:xfrm>
            <a:off x="830392" y="1191256"/>
            <a:ext cx="745763" cy="45826"/>
            <a:chOff x="4580561" y="2589004"/>
            <a:chExt cx="1064464" cy="25200"/>
          </a:xfrm>
        </p:grpSpPr>
        <p:sp>
          <p:nvSpPr>
            <p:cNvPr id="71" name="Google Shape;71;p1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3" name="Google Shape;73;p16"/>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74" name="Google Shape;74;p16"/>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75" name="Google Shape;75;p1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6" name="Shape 76"/>
        <p:cNvGrpSpPr/>
        <p:nvPr/>
      </p:nvGrpSpPr>
      <p:grpSpPr>
        <a:xfrm>
          <a:off x="0" y="0"/>
          <a:ext cx="0" cy="0"/>
          <a:chOff x="0" y="0"/>
          <a:chExt cx="0" cy="0"/>
        </a:xfrm>
      </p:grpSpPr>
      <p:sp>
        <p:nvSpPr>
          <p:cNvPr id="77" name="Google Shape;77;p1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p17"/>
          <p:cNvGrpSpPr/>
          <p:nvPr/>
        </p:nvGrpSpPr>
        <p:grpSpPr>
          <a:xfrm>
            <a:off x="830392" y="1191256"/>
            <a:ext cx="745763" cy="45826"/>
            <a:chOff x="4580561" y="2589004"/>
            <a:chExt cx="1064464" cy="25200"/>
          </a:xfrm>
        </p:grpSpPr>
        <p:sp>
          <p:nvSpPr>
            <p:cNvPr id="79" name="Google Shape;79;p1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17"/>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82" name="Google Shape;82;p17"/>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83" name="Google Shape;83;p17"/>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84" name="Google Shape;84;p1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5" name="Shape 85"/>
        <p:cNvGrpSpPr/>
        <p:nvPr/>
      </p:nvGrpSpPr>
      <p:grpSpPr>
        <a:xfrm>
          <a:off x="0" y="0"/>
          <a:ext cx="0" cy="0"/>
          <a:chOff x="0" y="0"/>
          <a:chExt cx="0" cy="0"/>
        </a:xfrm>
      </p:grpSpPr>
      <p:sp>
        <p:nvSpPr>
          <p:cNvPr id="86" name="Google Shape;86;p1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7" name="Google Shape;87;p18"/>
          <p:cNvGrpSpPr/>
          <p:nvPr/>
        </p:nvGrpSpPr>
        <p:grpSpPr>
          <a:xfrm>
            <a:off x="830392" y="1191256"/>
            <a:ext cx="745763" cy="45826"/>
            <a:chOff x="4580561" y="2589004"/>
            <a:chExt cx="1064464" cy="25200"/>
          </a:xfrm>
        </p:grpSpPr>
        <p:sp>
          <p:nvSpPr>
            <p:cNvPr id="88" name="Google Shape;88;p18"/>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8"/>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p18"/>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91" name="Google Shape;91;p1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92" name="Shape 92"/>
        <p:cNvGrpSpPr/>
        <p:nvPr/>
      </p:nvGrpSpPr>
      <p:grpSpPr>
        <a:xfrm>
          <a:off x="0" y="0"/>
          <a:ext cx="0" cy="0"/>
          <a:chOff x="0" y="0"/>
          <a:chExt cx="0" cy="0"/>
        </a:xfrm>
      </p:grpSpPr>
      <p:sp>
        <p:nvSpPr>
          <p:cNvPr id="93" name="Google Shape;93;p19"/>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9"/>
          <p:cNvGrpSpPr/>
          <p:nvPr/>
        </p:nvGrpSpPr>
        <p:grpSpPr>
          <a:xfrm>
            <a:off x="830392" y="1191256"/>
            <a:ext cx="745763" cy="45826"/>
            <a:chOff x="4580561" y="2589004"/>
            <a:chExt cx="1064464" cy="25200"/>
          </a:xfrm>
        </p:grpSpPr>
        <p:sp>
          <p:nvSpPr>
            <p:cNvPr id="95" name="Google Shape;95;p1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9"/>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98" name="Google Shape;98;p19"/>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99" name="Google Shape;99;p1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100" name="Shape 100"/>
        <p:cNvGrpSpPr/>
        <p:nvPr/>
      </p:nvGrpSpPr>
      <p:grpSpPr>
        <a:xfrm>
          <a:off x="0" y="0"/>
          <a:ext cx="0" cy="0"/>
          <a:chOff x="0" y="0"/>
          <a:chExt cx="0" cy="0"/>
        </a:xfrm>
      </p:grpSpPr>
      <p:grpSp>
        <p:nvGrpSpPr>
          <p:cNvPr id="101" name="Google Shape;101;p20"/>
          <p:cNvGrpSpPr/>
          <p:nvPr/>
        </p:nvGrpSpPr>
        <p:grpSpPr>
          <a:xfrm>
            <a:off x="830392" y="4169130"/>
            <a:ext cx="745763" cy="45826"/>
            <a:chOff x="4580561" y="2589004"/>
            <a:chExt cx="1064464" cy="25200"/>
          </a:xfrm>
        </p:grpSpPr>
        <p:sp>
          <p:nvSpPr>
            <p:cNvPr id="102" name="Google Shape;102;p20"/>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4" name="Google Shape;104;p20"/>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105" name="Google Shape;105;p2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06" name="Shape 106"/>
        <p:cNvGrpSpPr/>
        <p:nvPr/>
      </p:nvGrpSpPr>
      <p:grpSpPr>
        <a:xfrm>
          <a:off x="0" y="0"/>
          <a:ext cx="0" cy="0"/>
          <a:chOff x="0" y="0"/>
          <a:chExt cx="0" cy="0"/>
        </a:xfrm>
      </p:grpSpPr>
      <p:sp>
        <p:nvSpPr>
          <p:cNvPr id="107" name="Google Shape;107;p21"/>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8" name="Google Shape;108;p21"/>
          <p:cNvGrpSpPr/>
          <p:nvPr/>
        </p:nvGrpSpPr>
        <p:grpSpPr>
          <a:xfrm>
            <a:off x="830392" y="1191256"/>
            <a:ext cx="745763" cy="45826"/>
            <a:chOff x="4580561" y="2589004"/>
            <a:chExt cx="1064464" cy="25200"/>
          </a:xfrm>
        </p:grpSpPr>
        <p:sp>
          <p:nvSpPr>
            <p:cNvPr id="109" name="Google Shape;109;p21"/>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1" name="Google Shape;111;p21"/>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112" name="Google Shape;112;p21"/>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13" name="Google Shape;113;p21"/>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14" name="Google Shape;114;p2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5" name="Shape 115"/>
        <p:cNvGrpSpPr/>
        <p:nvPr/>
      </p:nvGrpSpPr>
      <p:grpSpPr>
        <a:xfrm>
          <a:off x="0" y="0"/>
          <a:ext cx="0" cy="0"/>
          <a:chOff x="0" y="0"/>
          <a:chExt cx="0" cy="0"/>
        </a:xfrm>
      </p:grpSpPr>
      <p:sp>
        <p:nvSpPr>
          <p:cNvPr id="116" name="Google Shape;116;p22"/>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300"/>
              <a:buNone/>
              <a:defRPr/>
            </a:lvl1pPr>
          </a:lstStyle>
          <a:p/>
        </p:txBody>
      </p:sp>
      <p:sp>
        <p:nvSpPr>
          <p:cNvPr id="117" name="Google Shape;117;p2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118" name="Shape 118"/>
        <p:cNvGrpSpPr/>
        <p:nvPr/>
      </p:nvGrpSpPr>
      <p:grpSpPr>
        <a:xfrm>
          <a:off x="0" y="0"/>
          <a:ext cx="0" cy="0"/>
          <a:chOff x="0" y="0"/>
          <a:chExt cx="0" cy="0"/>
        </a:xfrm>
      </p:grpSpPr>
      <p:grpSp>
        <p:nvGrpSpPr>
          <p:cNvPr id="119" name="Google Shape;119;p23"/>
          <p:cNvGrpSpPr/>
          <p:nvPr/>
        </p:nvGrpSpPr>
        <p:grpSpPr>
          <a:xfrm>
            <a:off x="830392" y="4169130"/>
            <a:ext cx="745763" cy="45826"/>
            <a:chOff x="4580561" y="2589004"/>
            <a:chExt cx="1064464" cy="25200"/>
          </a:xfrm>
        </p:grpSpPr>
        <p:sp>
          <p:nvSpPr>
            <p:cNvPr id="120" name="Google Shape;120;p2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23"/>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123" name="Google Shape;123;p23"/>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Clr>
                <a:schemeClr val="lt1"/>
              </a:buClr>
              <a:buSzPts val="1300"/>
              <a:buChar char="●"/>
              <a:defRPr>
                <a:solidFill>
                  <a:schemeClr val="lt1"/>
                </a:solidFill>
              </a:defRPr>
            </a:lvl1pPr>
            <a:lvl2pPr indent="-298450" lvl="1" marL="914400" rtl="0">
              <a:spcBef>
                <a:spcPts val="0"/>
              </a:spcBef>
              <a:spcAft>
                <a:spcPts val="0"/>
              </a:spcAft>
              <a:buClr>
                <a:schemeClr val="lt1"/>
              </a:buClr>
              <a:buSzPts val="1100"/>
              <a:buChar char="○"/>
              <a:defRPr>
                <a:solidFill>
                  <a:schemeClr val="lt1"/>
                </a:solidFill>
              </a:defRPr>
            </a:lvl2pPr>
            <a:lvl3pPr indent="-298450" lvl="2" marL="1371600" rtl="0">
              <a:spcBef>
                <a:spcPts val="0"/>
              </a:spcBef>
              <a:spcAft>
                <a:spcPts val="0"/>
              </a:spcAft>
              <a:buClr>
                <a:schemeClr val="lt1"/>
              </a:buClr>
              <a:buSzPts val="1100"/>
              <a:buChar char="■"/>
              <a:defRPr>
                <a:solidFill>
                  <a:schemeClr val="lt1"/>
                </a:solidFill>
              </a:defRPr>
            </a:lvl3pPr>
            <a:lvl4pPr indent="-298450" lvl="3" marL="1828800" rtl="0">
              <a:spcBef>
                <a:spcPts val="0"/>
              </a:spcBef>
              <a:spcAft>
                <a:spcPts val="0"/>
              </a:spcAft>
              <a:buClr>
                <a:schemeClr val="lt1"/>
              </a:buClr>
              <a:buSzPts val="1100"/>
              <a:buChar char="●"/>
              <a:defRPr>
                <a:solidFill>
                  <a:schemeClr val="lt1"/>
                </a:solidFill>
              </a:defRPr>
            </a:lvl4pPr>
            <a:lvl5pPr indent="-298450" lvl="4" marL="2286000" rtl="0">
              <a:spcBef>
                <a:spcPts val="0"/>
              </a:spcBef>
              <a:spcAft>
                <a:spcPts val="0"/>
              </a:spcAft>
              <a:buClr>
                <a:schemeClr val="lt1"/>
              </a:buClr>
              <a:buSzPts val="1100"/>
              <a:buChar char="○"/>
              <a:defRPr>
                <a:solidFill>
                  <a:schemeClr val="lt1"/>
                </a:solidFill>
              </a:defRPr>
            </a:lvl5pPr>
            <a:lvl6pPr indent="-298450" lvl="5" marL="2743200" rtl="0">
              <a:spcBef>
                <a:spcPts val="0"/>
              </a:spcBef>
              <a:spcAft>
                <a:spcPts val="0"/>
              </a:spcAft>
              <a:buClr>
                <a:schemeClr val="lt1"/>
              </a:buClr>
              <a:buSzPts val="1100"/>
              <a:buChar char="■"/>
              <a:defRPr>
                <a:solidFill>
                  <a:schemeClr val="lt1"/>
                </a:solidFill>
              </a:defRPr>
            </a:lvl6pPr>
            <a:lvl7pPr indent="-298450" lvl="6" marL="3200400" rtl="0">
              <a:spcBef>
                <a:spcPts val="0"/>
              </a:spcBef>
              <a:spcAft>
                <a:spcPts val="0"/>
              </a:spcAft>
              <a:buClr>
                <a:schemeClr val="lt1"/>
              </a:buClr>
              <a:buSzPts val="1100"/>
              <a:buChar char="●"/>
              <a:defRPr>
                <a:solidFill>
                  <a:schemeClr val="lt1"/>
                </a:solidFill>
              </a:defRPr>
            </a:lvl7pPr>
            <a:lvl8pPr indent="-298450" lvl="7" marL="3657600" rtl="0">
              <a:spcBef>
                <a:spcPts val="0"/>
              </a:spcBef>
              <a:spcAft>
                <a:spcPts val="0"/>
              </a:spcAft>
              <a:buClr>
                <a:schemeClr val="lt1"/>
              </a:buClr>
              <a:buSzPts val="1100"/>
              <a:buChar char="○"/>
              <a:defRPr>
                <a:solidFill>
                  <a:schemeClr val="lt1"/>
                </a:solidFill>
              </a:defRPr>
            </a:lvl8pPr>
            <a:lvl9pPr indent="-298450" lvl="8" marL="4114800" rtl="0">
              <a:spcBef>
                <a:spcPts val="0"/>
              </a:spcBef>
              <a:spcAft>
                <a:spcPts val="0"/>
              </a:spcAft>
              <a:buClr>
                <a:schemeClr val="lt1"/>
              </a:buClr>
              <a:buSzPts val="1100"/>
              <a:buChar char="■"/>
              <a:defRPr>
                <a:solidFill>
                  <a:schemeClr val="lt1"/>
                </a:solidFill>
              </a:defRPr>
            </a:lvl9pPr>
          </a:lstStyle>
          <a:p/>
        </p:txBody>
      </p:sp>
      <p:sp>
        <p:nvSpPr>
          <p:cNvPr id="124" name="Google Shape;124;p2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5" name="Shape 125"/>
        <p:cNvGrpSpPr/>
        <p:nvPr/>
      </p:nvGrpSpPr>
      <p:grpSpPr>
        <a:xfrm>
          <a:off x="0" y="0"/>
          <a:ext cx="0" cy="0"/>
          <a:chOff x="0" y="0"/>
          <a:chExt cx="0" cy="0"/>
        </a:xfrm>
      </p:grpSpPr>
      <p:sp>
        <p:nvSpPr>
          <p:cNvPr id="126" name="Google Shape;126;p2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rt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rtl="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53" name="Google Shape;53;p13"/>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accent1"/>
                </a:solidFill>
                <a:latin typeface="Lato"/>
                <a:ea typeface="Lato"/>
                <a:cs typeface="Lato"/>
                <a:sym typeface="Lato"/>
              </a:defRPr>
            </a:lvl1pPr>
            <a:lvl2pPr lvl="1" rtl="0" algn="r">
              <a:buNone/>
              <a:defRPr sz="1000">
                <a:solidFill>
                  <a:schemeClr val="accent1"/>
                </a:solidFill>
                <a:latin typeface="Lato"/>
                <a:ea typeface="Lato"/>
                <a:cs typeface="Lato"/>
                <a:sym typeface="Lato"/>
              </a:defRPr>
            </a:lvl2pPr>
            <a:lvl3pPr lvl="2" rtl="0" algn="r">
              <a:buNone/>
              <a:defRPr sz="1000">
                <a:solidFill>
                  <a:schemeClr val="accent1"/>
                </a:solidFill>
                <a:latin typeface="Lato"/>
                <a:ea typeface="Lato"/>
                <a:cs typeface="Lato"/>
                <a:sym typeface="Lato"/>
              </a:defRPr>
            </a:lvl3pPr>
            <a:lvl4pPr lvl="3" rtl="0" algn="r">
              <a:buNone/>
              <a:defRPr sz="1000">
                <a:solidFill>
                  <a:schemeClr val="accent1"/>
                </a:solidFill>
                <a:latin typeface="Lato"/>
                <a:ea typeface="Lato"/>
                <a:cs typeface="Lato"/>
                <a:sym typeface="Lato"/>
              </a:defRPr>
            </a:lvl4pPr>
            <a:lvl5pPr lvl="4" rtl="0" algn="r">
              <a:buNone/>
              <a:defRPr sz="1000">
                <a:solidFill>
                  <a:schemeClr val="accent1"/>
                </a:solidFill>
                <a:latin typeface="Lato"/>
                <a:ea typeface="Lato"/>
                <a:cs typeface="Lato"/>
                <a:sym typeface="Lato"/>
              </a:defRPr>
            </a:lvl5pPr>
            <a:lvl6pPr lvl="5" rtl="0" algn="r">
              <a:buNone/>
              <a:defRPr sz="1000">
                <a:solidFill>
                  <a:schemeClr val="accent1"/>
                </a:solidFill>
                <a:latin typeface="Lato"/>
                <a:ea typeface="Lato"/>
                <a:cs typeface="Lato"/>
                <a:sym typeface="Lato"/>
              </a:defRPr>
            </a:lvl6pPr>
            <a:lvl7pPr lvl="6" rtl="0" algn="r">
              <a:buNone/>
              <a:defRPr sz="1000">
                <a:solidFill>
                  <a:schemeClr val="accent1"/>
                </a:solidFill>
                <a:latin typeface="Lato"/>
                <a:ea typeface="Lato"/>
                <a:cs typeface="Lato"/>
                <a:sym typeface="Lato"/>
              </a:defRPr>
            </a:lvl7pPr>
            <a:lvl8pPr lvl="7" rtl="0" algn="r">
              <a:buNone/>
              <a:defRPr sz="1000">
                <a:solidFill>
                  <a:schemeClr val="accent1"/>
                </a:solidFill>
                <a:latin typeface="Lato"/>
                <a:ea typeface="Lato"/>
                <a:cs typeface="Lato"/>
                <a:sym typeface="Lato"/>
              </a:defRPr>
            </a:lvl8pPr>
            <a:lvl9pPr lvl="8" rtl="0"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597975" y="0"/>
            <a:ext cx="7688700" cy="535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MLK: Knowledge Organiser.</a:t>
            </a:r>
            <a:endParaRPr/>
          </a:p>
        </p:txBody>
      </p:sp>
      <p:sp>
        <p:nvSpPr>
          <p:cNvPr id="132" name="Google Shape;132;p25"/>
          <p:cNvSpPr txBox="1"/>
          <p:nvPr/>
        </p:nvSpPr>
        <p:spPr>
          <a:xfrm>
            <a:off x="0" y="459000"/>
            <a:ext cx="4829100" cy="1693200"/>
          </a:xfrm>
          <a:prstGeom prst="rect">
            <a:avLst/>
          </a:prstGeom>
          <a:solidFill>
            <a:srgbClr val="EAD1D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latin typeface="Lato"/>
                <a:ea typeface="Lato"/>
                <a:cs typeface="Lato"/>
                <a:sym typeface="Lato"/>
              </a:rPr>
              <a:t>CIVIL RIGHTS</a:t>
            </a:r>
            <a:endParaRPr b="1">
              <a:latin typeface="Lato"/>
              <a:ea typeface="Lato"/>
              <a:cs typeface="Lato"/>
              <a:sym typeface="Lato"/>
            </a:endParaRPr>
          </a:p>
          <a:p>
            <a:pPr indent="0" lvl="0" marL="0" rtl="0" algn="l">
              <a:spcBef>
                <a:spcPts val="0"/>
              </a:spcBef>
              <a:spcAft>
                <a:spcPts val="0"/>
              </a:spcAft>
              <a:buNone/>
            </a:pPr>
            <a:r>
              <a:rPr b="1" lang="en-GB">
                <a:latin typeface="Lato"/>
                <a:ea typeface="Lato"/>
                <a:cs typeface="Lato"/>
                <a:sym typeface="Lato"/>
              </a:rPr>
              <a:t>This was a movement in the USA where people campaigned for equal rights for people of colour. Prior to this movement, there was total segregation in place where people of colour were not allowed to do simple things like use the same doorways/toilets/water fountains as white people. </a:t>
            </a:r>
            <a:endParaRPr b="1">
              <a:latin typeface="Lato"/>
              <a:ea typeface="Lato"/>
              <a:cs typeface="Lato"/>
              <a:sym typeface="Lato"/>
            </a:endParaRPr>
          </a:p>
        </p:txBody>
      </p:sp>
      <p:sp>
        <p:nvSpPr>
          <p:cNvPr id="133" name="Google Shape;133;p25"/>
          <p:cNvSpPr txBox="1"/>
          <p:nvPr/>
        </p:nvSpPr>
        <p:spPr>
          <a:xfrm>
            <a:off x="7470600" y="459000"/>
            <a:ext cx="1673400" cy="5356500"/>
          </a:xfrm>
          <a:prstGeom prst="rect">
            <a:avLst/>
          </a:prstGeom>
          <a:solidFill>
            <a:srgbClr val="FF99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u="sng">
                <a:latin typeface="Lato"/>
                <a:ea typeface="Lato"/>
                <a:cs typeface="Lato"/>
                <a:sym typeface="Lato"/>
              </a:rPr>
              <a:t>Key Words</a:t>
            </a:r>
            <a:endParaRPr b="1" u="sng">
              <a:latin typeface="Lato"/>
              <a:ea typeface="Lato"/>
              <a:cs typeface="Lato"/>
              <a:sym typeface="Lato"/>
            </a:endParaRPr>
          </a:p>
          <a:p>
            <a:pPr indent="0" lvl="0" marL="0" rtl="0" algn="ctr">
              <a:spcBef>
                <a:spcPts val="0"/>
              </a:spcBef>
              <a:spcAft>
                <a:spcPts val="0"/>
              </a:spcAft>
              <a:buNone/>
            </a:pPr>
            <a:r>
              <a:t/>
            </a:r>
            <a:endParaRPr b="1" u="sng">
              <a:latin typeface="Lato"/>
              <a:ea typeface="Lato"/>
              <a:cs typeface="Lato"/>
              <a:sym typeface="Lato"/>
            </a:endParaRPr>
          </a:p>
          <a:p>
            <a:pPr indent="0" lvl="0" marL="0" rtl="0" algn="ctr">
              <a:spcBef>
                <a:spcPts val="0"/>
              </a:spcBef>
              <a:spcAft>
                <a:spcPts val="0"/>
              </a:spcAft>
              <a:buNone/>
            </a:pPr>
            <a:r>
              <a:rPr b="1" lang="en-GB" u="sng">
                <a:latin typeface="Lato"/>
                <a:ea typeface="Lato"/>
                <a:cs typeface="Lato"/>
                <a:sym typeface="Lato"/>
              </a:rPr>
              <a:t>Pacifist = peace keeper</a:t>
            </a:r>
            <a:endParaRPr b="1" u="sng">
              <a:latin typeface="Lato"/>
              <a:ea typeface="Lato"/>
              <a:cs typeface="Lato"/>
              <a:sym typeface="Lato"/>
            </a:endParaRPr>
          </a:p>
          <a:p>
            <a:pPr indent="0" lvl="0" marL="0" rtl="0" algn="ctr">
              <a:spcBef>
                <a:spcPts val="0"/>
              </a:spcBef>
              <a:spcAft>
                <a:spcPts val="0"/>
              </a:spcAft>
              <a:buNone/>
            </a:pPr>
            <a:r>
              <a:t/>
            </a:r>
            <a:endParaRPr b="1" u="sng">
              <a:latin typeface="Lato"/>
              <a:ea typeface="Lato"/>
              <a:cs typeface="Lato"/>
              <a:sym typeface="Lato"/>
            </a:endParaRPr>
          </a:p>
          <a:p>
            <a:pPr indent="0" lvl="0" marL="0" rtl="0" algn="ctr">
              <a:spcBef>
                <a:spcPts val="0"/>
              </a:spcBef>
              <a:spcAft>
                <a:spcPts val="0"/>
              </a:spcAft>
              <a:buNone/>
            </a:pPr>
            <a:r>
              <a:rPr b="1" lang="en-GB" u="sng">
                <a:latin typeface="Lato"/>
                <a:ea typeface="Lato"/>
                <a:cs typeface="Lato"/>
                <a:sym typeface="Lato"/>
              </a:rPr>
              <a:t>Activist = working to achieve a political change</a:t>
            </a:r>
            <a:endParaRPr b="1" u="sng">
              <a:latin typeface="Lato"/>
              <a:ea typeface="Lato"/>
              <a:cs typeface="Lato"/>
              <a:sym typeface="Lato"/>
            </a:endParaRPr>
          </a:p>
          <a:p>
            <a:pPr indent="0" lvl="0" marL="0" rtl="0" algn="ctr">
              <a:spcBef>
                <a:spcPts val="0"/>
              </a:spcBef>
              <a:spcAft>
                <a:spcPts val="0"/>
              </a:spcAft>
              <a:buNone/>
            </a:pPr>
            <a:r>
              <a:t/>
            </a:r>
            <a:endParaRPr b="1" u="sng">
              <a:latin typeface="Lato"/>
              <a:ea typeface="Lato"/>
              <a:cs typeface="Lato"/>
              <a:sym typeface="Lato"/>
            </a:endParaRPr>
          </a:p>
          <a:p>
            <a:pPr indent="0" lvl="0" marL="0" rtl="0" algn="ctr">
              <a:spcBef>
                <a:spcPts val="0"/>
              </a:spcBef>
              <a:spcAft>
                <a:spcPts val="0"/>
              </a:spcAft>
              <a:buNone/>
            </a:pPr>
            <a:r>
              <a:rPr b="1" lang="en-GB" u="sng">
                <a:latin typeface="Lato"/>
                <a:ea typeface="Lato"/>
                <a:cs typeface="Lato"/>
                <a:sym typeface="Lato"/>
              </a:rPr>
              <a:t>Segregation = separation</a:t>
            </a:r>
            <a:endParaRPr b="1" u="sng">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p:txBody>
      </p:sp>
      <p:sp>
        <p:nvSpPr>
          <p:cNvPr id="134" name="Google Shape;134;p25"/>
          <p:cNvSpPr txBox="1"/>
          <p:nvPr/>
        </p:nvSpPr>
        <p:spPr>
          <a:xfrm>
            <a:off x="4829125" y="459000"/>
            <a:ext cx="2641500" cy="3459900"/>
          </a:xfrm>
          <a:prstGeom prst="rect">
            <a:avLst/>
          </a:prstGeom>
          <a:solidFill>
            <a:srgbClr val="93C47D"/>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Lato"/>
                <a:ea typeface="Lato"/>
                <a:cs typeface="Lato"/>
                <a:sym typeface="Lato"/>
              </a:rPr>
              <a:t>              Gandhi’s influence</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ctr">
              <a:lnSpc>
                <a:spcPct val="115000"/>
              </a:lnSpc>
              <a:spcBef>
                <a:spcPts val="0"/>
              </a:spcBef>
              <a:spcAft>
                <a:spcPts val="0"/>
              </a:spcAft>
              <a:buNone/>
            </a:pPr>
            <a:r>
              <a:rPr lang="en-GB" sz="1350">
                <a:solidFill>
                  <a:srgbClr val="202124"/>
                </a:solidFill>
                <a:highlight>
                  <a:srgbClr val="FFFFFF"/>
                </a:highlight>
              </a:rPr>
              <a:t>Better known as the Mahatma, or great soul, Gandhi was an Indian lawyer who led his country to freedom from British colonial rule in 1947. He was assassinated months later at age 78. Gandhi is most famous for his philosophy of nonviolence that has inspired civil rights leaders around the world</a:t>
            </a:r>
            <a:endParaRPr sz="1350">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p:txBody>
      </p:sp>
      <p:sp>
        <p:nvSpPr>
          <p:cNvPr id="135" name="Google Shape;135;p25"/>
          <p:cNvSpPr txBox="1"/>
          <p:nvPr/>
        </p:nvSpPr>
        <p:spPr>
          <a:xfrm>
            <a:off x="-8975" y="2105900"/>
            <a:ext cx="4829100" cy="1477500"/>
          </a:xfrm>
          <a:prstGeom prst="rect">
            <a:avLst/>
          </a:prstGeom>
          <a:solidFill>
            <a:srgbClr val="B4A7D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Lato"/>
                <a:ea typeface="Lato"/>
                <a:cs typeface="Lato"/>
                <a:sym typeface="Lato"/>
              </a:rPr>
              <a:t>MLK</a:t>
            </a:r>
            <a:endParaRPr>
              <a:latin typeface="Lato"/>
              <a:ea typeface="Lato"/>
              <a:cs typeface="Lato"/>
              <a:sym typeface="Lato"/>
            </a:endParaRPr>
          </a:p>
          <a:p>
            <a:pPr indent="0" lvl="0" marL="0" rtl="0" algn="l">
              <a:spcBef>
                <a:spcPts val="0"/>
              </a:spcBef>
              <a:spcAft>
                <a:spcPts val="0"/>
              </a:spcAft>
              <a:buNone/>
            </a:pPr>
            <a:r>
              <a:rPr lang="en-GB">
                <a:latin typeface="Lato"/>
                <a:ea typeface="Lato"/>
                <a:cs typeface="Lato"/>
                <a:sym typeface="Lato"/>
              </a:rPr>
              <a:t>Martin Luther King was a Christian activist. He was born in  Atlanta Georgia in 1929. One of history’s greatest champions of non violence.  In 1955, he responded to the incident with Rosa Parks: Montgomery Bus Boycott, this is where  he became ‘known’ for being a Civil Rights Activist.</a:t>
            </a:r>
            <a:endParaRPr>
              <a:latin typeface="Lato"/>
              <a:ea typeface="Lato"/>
              <a:cs typeface="Lato"/>
              <a:sym typeface="Lato"/>
            </a:endParaRPr>
          </a:p>
        </p:txBody>
      </p:sp>
      <p:sp>
        <p:nvSpPr>
          <p:cNvPr id="136" name="Google Shape;136;p25"/>
          <p:cNvSpPr txBox="1"/>
          <p:nvPr/>
        </p:nvSpPr>
        <p:spPr>
          <a:xfrm>
            <a:off x="0" y="3577650"/>
            <a:ext cx="7470600" cy="1754700"/>
          </a:xfrm>
          <a:prstGeom prst="rect">
            <a:avLst/>
          </a:prstGeom>
          <a:solidFill>
            <a:srgbClr val="A4C2F4"/>
          </a:solidFill>
          <a:ln>
            <a:noFill/>
          </a:ln>
        </p:spPr>
        <p:txBody>
          <a:bodyPr anchorCtr="0" anchor="t" bIns="91425" lIns="91425" spcFirstLastPara="1" rIns="91425" wrap="square" tIns="91425">
            <a:spAutoFit/>
          </a:bodyPr>
          <a:lstStyle/>
          <a:p>
            <a:pPr indent="-317500" lvl="0" marL="457200" rtl="0" algn="ctr">
              <a:spcBef>
                <a:spcPts val="0"/>
              </a:spcBef>
              <a:spcAft>
                <a:spcPts val="0"/>
              </a:spcAft>
              <a:buSzPts val="1400"/>
              <a:buFont typeface="Calibri"/>
              <a:buChar char="●"/>
            </a:pPr>
            <a:r>
              <a:rPr b="1" lang="en-GB">
                <a:latin typeface="Calibri"/>
                <a:ea typeface="Calibri"/>
                <a:cs typeface="Calibri"/>
                <a:sym typeface="Calibri"/>
              </a:rPr>
              <a:t>CHRISTIAN INFLUENCE</a:t>
            </a:r>
            <a:endParaRPr b="1">
              <a:latin typeface="Calibri"/>
              <a:ea typeface="Calibri"/>
              <a:cs typeface="Calibri"/>
              <a:sym typeface="Calibri"/>
            </a:endParaRPr>
          </a:p>
          <a:p>
            <a:pPr indent="0" lvl="0" marL="0" rtl="0" algn="ctr">
              <a:spcBef>
                <a:spcPts val="0"/>
              </a:spcBef>
              <a:spcAft>
                <a:spcPts val="0"/>
              </a:spcAft>
              <a:buNone/>
            </a:pPr>
            <a:r>
              <a:rPr b="1" lang="en-GB">
                <a:latin typeface="Calibri"/>
                <a:ea typeface="Calibri"/>
                <a:cs typeface="Calibri"/>
                <a:sym typeface="Calibri"/>
              </a:rPr>
              <a:t>Martin Luther King was a Christian. He took very seriously Jesus’ teachings such as: </a:t>
            </a:r>
            <a:endParaRPr b="1">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p>
            <a:pPr indent="0" lvl="0" marL="0" rtl="0" algn="ctr">
              <a:spcBef>
                <a:spcPts val="0"/>
              </a:spcBef>
              <a:spcAft>
                <a:spcPts val="0"/>
              </a:spcAft>
              <a:buNone/>
            </a:pPr>
            <a:r>
              <a:rPr lang="en-GB" sz="1200">
                <a:solidFill>
                  <a:srgbClr val="202124"/>
                </a:solidFill>
                <a:highlight>
                  <a:srgbClr val="FFFFFF"/>
                </a:highlight>
              </a:rPr>
              <a:t>You have heard that it was said, "An eye for an eye and a tooth for a tooth." </a:t>
            </a:r>
            <a:r>
              <a:rPr lang="en-GB" sz="1100">
                <a:solidFill>
                  <a:srgbClr val="202124"/>
                </a:solidFill>
                <a:highlight>
                  <a:srgbClr val="FFFFFF"/>
                </a:highlight>
              </a:rPr>
              <a:t>39</a:t>
            </a:r>
            <a:r>
              <a:rPr lang="en-GB" sz="1200">
                <a:solidFill>
                  <a:srgbClr val="202124"/>
                </a:solidFill>
                <a:highlight>
                  <a:srgbClr val="FFFFFF"/>
                </a:highlight>
              </a:rPr>
              <a:t>But I say to you, Do not resist the one who is evil. But if anyone slaps you on the right cheek, turn to him the other also. Matthew 5</a:t>
            </a:r>
            <a:endParaRPr sz="1200">
              <a:solidFill>
                <a:srgbClr val="202124"/>
              </a:solidFill>
              <a:highlight>
                <a:srgbClr val="FFFFFF"/>
              </a:highlight>
            </a:endParaRPr>
          </a:p>
          <a:p>
            <a:pPr indent="0" lvl="0" marL="0" rtl="0" algn="ctr">
              <a:spcBef>
                <a:spcPts val="0"/>
              </a:spcBef>
              <a:spcAft>
                <a:spcPts val="0"/>
              </a:spcAft>
              <a:buNone/>
            </a:pPr>
            <a:r>
              <a:t/>
            </a:r>
            <a:endParaRPr sz="1200">
              <a:solidFill>
                <a:srgbClr val="202124"/>
              </a:solidFill>
              <a:highlight>
                <a:srgbClr val="FFFFFF"/>
              </a:highlight>
            </a:endParaRPr>
          </a:p>
          <a:p>
            <a:pPr indent="0" lvl="0" marL="0" rtl="0" algn="ctr">
              <a:spcBef>
                <a:spcPts val="0"/>
              </a:spcBef>
              <a:spcAft>
                <a:spcPts val="0"/>
              </a:spcAft>
              <a:buNone/>
            </a:pPr>
            <a:r>
              <a:rPr lang="en-GB" sz="1200">
                <a:solidFill>
                  <a:srgbClr val="202124"/>
                </a:solidFill>
                <a:highlight>
                  <a:srgbClr val="FFFFFF"/>
                </a:highlight>
              </a:rPr>
              <a:t> “Blessed are the peacemakers, for they will be called children of God” Matthew 5</a:t>
            </a:r>
            <a:endParaRPr sz="1200">
              <a:solidFill>
                <a:srgbClr val="202124"/>
              </a:solidFill>
              <a:highlight>
                <a:srgbClr val="FFFFFF"/>
              </a:highlight>
            </a:endParaRPr>
          </a:p>
          <a:p>
            <a:pPr indent="0" lvl="0" marL="0" rtl="0" algn="ctr">
              <a:spcBef>
                <a:spcPts val="0"/>
              </a:spcBef>
              <a:spcAft>
                <a:spcPts val="0"/>
              </a:spcAft>
              <a:buNone/>
            </a:pPr>
            <a:r>
              <a:t/>
            </a:r>
            <a:endParaRPr sz="1200">
              <a:solidFill>
                <a:srgbClr val="202124"/>
              </a:solidFill>
              <a:highlight>
                <a:srgbClr val="FFFFFF"/>
              </a:highlight>
            </a:endParaRPr>
          </a:p>
        </p:txBody>
      </p:sp>
      <p:pic>
        <p:nvPicPr>
          <p:cNvPr id="137" name="Google Shape;137;p25"/>
          <p:cNvPicPr preferRelativeResize="0"/>
          <p:nvPr/>
        </p:nvPicPr>
        <p:blipFill>
          <a:blip r:embed="rId3">
            <a:alphaModFix/>
          </a:blip>
          <a:stretch>
            <a:fillRect/>
          </a:stretch>
        </p:blipFill>
        <p:spPr>
          <a:xfrm>
            <a:off x="7845525" y="3723600"/>
            <a:ext cx="1096125" cy="146057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