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F06EDB0-CABE-4801-B0CB-B6A213D3115A}">
  <a:tblStyle styleId="{4F06EDB0-CABE-4801-B0CB-B6A213D3115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6e0fb459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6e0fb459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1.png"/><Relationship Id="rId13" Type="http://schemas.openxmlformats.org/officeDocument/2006/relationships/image" Target="../media/image8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3.png"/><Relationship Id="rId1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4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55925" y="39975"/>
            <a:ext cx="1574700" cy="367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Year 9 Half term.1</a:t>
            </a:r>
            <a:endParaRPr b="1" sz="1200"/>
          </a:p>
        </p:txBody>
      </p:sp>
      <p:sp>
        <p:nvSpPr>
          <p:cNvPr id="55" name="Google Shape;55;p13"/>
          <p:cNvSpPr txBox="1"/>
          <p:nvPr/>
        </p:nvSpPr>
        <p:spPr>
          <a:xfrm>
            <a:off x="1630625" y="39975"/>
            <a:ext cx="3437100" cy="367800"/>
          </a:xfrm>
          <a:prstGeom prst="rect">
            <a:avLst/>
          </a:prstGeom>
          <a:solidFill>
            <a:srgbClr val="FF0000">
              <a:alpha val="6773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Realistic portraiture</a:t>
            </a:r>
            <a:endParaRPr b="1" sz="1200"/>
          </a:p>
        </p:txBody>
      </p:sp>
      <p:graphicFrame>
        <p:nvGraphicFramePr>
          <p:cNvPr id="56" name="Google Shape;56;p13"/>
          <p:cNvGraphicFramePr/>
          <p:nvPr/>
        </p:nvGraphicFramePr>
        <p:xfrm>
          <a:off x="5116325" y="221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{4F06EDB0-CABE-4801-B0CB-B6A213D3115A}</a:tableStyleId>
              </a:tblPr>
              <a:tblGrid>
                <a:gridCol w="1054250"/>
                <a:gridCol w="29081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Tone</a:t>
                      </a:r>
                      <a:endParaRPr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How </a:t>
                      </a:r>
                      <a:r>
                        <a:rPr b="1" lang="en-GB" sz="1000"/>
                        <a:t>light or dark</a:t>
                      </a:r>
                      <a:r>
                        <a:rPr lang="en-GB" sz="1000"/>
                        <a:t> something is, it is used to make something look </a:t>
                      </a:r>
                      <a:r>
                        <a:rPr b="1" lang="en-GB" sz="1000"/>
                        <a:t>3D or realistic</a:t>
                      </a:r>
                      <a:r>
                        <a:rPr lang="en-GB" sz="1000"/>
                        <a:t>.</a:t>
                      </a:r>
                      <a:endParaRPr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3-Dimensional</a:t>
                      </a:r>
                      <a:endParaRPr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A </a:t>
                      </a:r>
                      <a:r>
                        <a:rPr b="1" lang="en-GB" sz="1000">
                          <a:solidFill>
                            <a:schemeClr val="dk1"/>
                          </a:solidFill>
                        </a:rPr>
                        <a:t>form </a:t>
                      </a: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that shows </a:t>
                      </a:r>
                      <a:r>
                        <a:rPr b="1" lang="en-GB" sz="1000">
                          <a:solidFill>
                            <a:schemeClr val="dk1"/>
                          </a:solidFill>
                        </a:rPr>
                        <a:t>height, width and depth</a:t>
                      </a:r>
                      <a:endParaRPr b="1"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7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Realistic</a:t>
                      </a:r>
                      <a:endParaRPr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</a:rPr>
                        <a:t>Representing things that is </a:t>
                      </a:r>
                      <a:r>
                        <a:rPr b="1" lang="en-GB" sz="1000">
                          <a:solidFill>
                            <a:schemeClr val="dk1"/>
                          </a:solidFill>
                        </a:rPr>
                        <a:t>true to life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Shading</a:t>
                      </a:r>
                      <a:endParaRPr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Applying pressure</a:t>
                      </a:r>
                      <a:r>
                        <a:rPr lang="en-GB" sz="1000"/>
                        <a:t> to your pencil when moving it back and forth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Mark making</a:t>
                      </a:r>
                      <a:endParaRPr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Lines, dots and dashes</a:t>
                      </a:r>
                      <a:r>
                        <a:rPr lang="en-GB" sz="1000"/>
                        <a:t> used to create </a:t>
                      </a:r>
                      <a:r>
                        <a:rPr b="1" lang="en-GB" sz="1000"/>
                        <a:t>texture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9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Texture</a:t>
                      </a:r>
                      <a:endParaRPr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Describe how something </a:t>
                      </a:r>
                      <a:r>
                        <a:rPr b="1" lang="en-GB" sz="1000"/>
                        <a:t>looks or feels</a:t>
                      </a:r>
                      <a:endParaRPr b="1"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7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Media </a:t>
                      </a:r>
                      <a:endParaRPr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The</a:t>
                      </a:r>
                      <a:r>
                        <a:rPr b="1" lang="en-GB" sz="1000"/>
                        <a:t> material </a:t>
                      </a:r>
                      <a:r>
                        <a:rPr lang="en-GB" sz="1000"/>
                        <a:t>used to create the artwork</a:t>
                      </a:r>
                      <a:endParaRPr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3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Shadows</a:t>
                      </a:r>
                      <a:endParaRPr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Where the light </a:t>
                      </a:r>
                      <a:r>
                        <a:rPr b="1" lang="en-GB" sz="1000"/>
                        <a:t>does not hit an object,</a:t>
                      </a:r>
                      <a:r>
                        <a:rPr lang="en-GB" sz="1000"/>
                        <a:t> casting a shadow</a:t>
                      </a:r>
                      <a:endParaRPr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Highlights</a:t>
                      </a:r>
                      <a:endParaRPr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Where the light </a:t>
                      </a:r>
                      <a:r>
                        <a:rPr b="1" lang="en-GB" sz="1000"/>
                        <a:t>hits the object,</a:t>
                      </a:r>
                      <a:r>
                        <a:rPr lang="en-GB" sz="1000"/>
                        <a:t> causing it to look lighter</a:t>
                      </a:r>
                      <a:endParaRPr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Guidelines</a:t>
                      </a:r>
                      <a:endParaRPr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Original sketch lines </a:t>
                      </a:r>
                      <a:r>
                        <a:rPr lang="en-GB" sz="1000"/>
                        <a:t>that help an artist plan and map out their work to make sure it has correct proportions</a:t>
                      </a:r>
                      <a:endParaRPr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Portrait</a:t>
                      </a:r>
                      <a:endParaRPr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A </a:t>
                      </a:r>
                      <a:r>
                        <a:rPr b="1" lang="en-GB" sz="1000"/>
                        <a:t>depiction of a face</a:t>
                      </a:r>
                      <a:r>
                        <a:rPr lang="en-GB" sz="1000"/>
                        <a:t> like a drawing, painting or collage</a:t>
                      </a:r>
                      <a:endParaRPr sz="10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7" name="Google Shape;57;p13"/>
          <p:cNvSpPr txBox="1"/>
          <p:nvPr/>
        </p:nvSpPr>
        <p:spPr>
          <a:xfrm>
            <a:off x="5778950" y="-50275"/>
            <a:ext cx="2813700" cy="2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Key terms - art vocabulary</a:t>
            </a:r>
            <a:endParaRPr b="1" sz="1100"/>
          </a:p>
        </p:txBody>
      </p:sp>
      <p:sp>
        <p:nvSpPr>
          <p:cNvPr id="58" name="Google Shape;58;p13"/>
          <p:cNvSpPr txBox="1"/>
          <p:nvPr/>
        </p:nvSpPr>
        <p:spPr>
          <a:xfrm>
            <a:off x="3447025" y="461450"/>
            <a:ext cx="1551000" cy="3540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Features of the face</a:t>
            </a:r>
            <a:endParaRPr b="1" sz="1100"/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 b="26455" l="6058" r="8008" t="29058"/>
          <a:stretch/>
        </p:blipFill>
        <p:spPr>
          <a:xfrm>
            <a:off x="3412075" y="967325"/>
            <a:ext cx="1620900" cy="8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4">
            <a:alphaModFix/>
          </a:blip>
          <a:srcRect b="5615" l="20307" r="18983" t="7185"/>
          <a:stretch/>
        </p:blipFill>
        <p:spPr>
          <a:xfrm>
            <a:off x="3783988" y="1867325"/>
            <a:ext cx="877076" cy="125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2875" y="3188075"/>
            <a:ext cx="1373049" cy="91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6">
            <a:alphaModFix/>
          </a:blip>
          <a:srcRect b="12634" l="50402" r="6341" t="13264"/>
          <a:stretch/>
        </p:blipFill>
        <p:spPr>
          <a:xfrm>
            <a:off x="3853775" y="4167444"/>
            <a:ext cx="877075" cy="845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163" y="3282360"/>
            <a:ext cx="1478225" cy="177386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375675" y="3010550"/>
            <a:ext cx="1430700" cy="2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/>
              <a:t>Vince Low</a:t>
            </a:r>
            <a:endParaRPr b="1" sz="1000"/>
          </a:p>
        </p:txBody>
      </p:sp>
      <p:pic>
        <p:nvPicPr>
          <p:cNvPr id="65" name="Google Shape;65;p13"/>
          <p:cNvPicPr preferRelativeResize="0"/>
          <p:nvPr/>
        </p:nvPicPr>
        <p:blipFill rotWithShape="1">
          <a:blip r:embed="rId8">
            <a:alphaModFix/>
          </a:blip>
          <a:srcRect b="19581" l="3402" r="1810" t="6416"/>
          <a:stretch/>
        </p:blipFill>
        <p:spPr>
          <a:xfrm>
            <a:off x="167850" y="534700"/>
            <a:ext cx="3117275" cy="8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/>
        </p:nvSpPr>
        <p:spPr>
          <a:xfrm>
            <a:off x="104175" y="1250975"/>
            <a:ext cx="3144900" cy="2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/>
              <a:t>There are different qualities of pencils, used for different purposes within art</a:t>
            </a:r>
            <a:endParaRPr b="1" sz="1000"/>
          </a:p>
        </p:txBody>
      </p:sp>
      <p:sp>
        <p:nvSpPr>
          <p:cNvPr id="67" name="Google Shape;67;p13"/>
          <p:cNvSpPr txBox="1"/>
          <p:nvPr/>
        </p:nvSpPr>
        <p:spPr>
          <a:xfrm>
            <a:off x="97925" y="1651175"/>
            <a:ext cx="877200" cy="551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H = Hard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B = Black</a:t>
            </a:r>
            <a:endParaRPr b="1" sz="1200"/>
          </a:p>
        </p:txBody>
      </p:sp>
      <p:pic>
        <p:nvPicPr>
          <p:cNvPr id="68" name="Google Shape;68;p13"/>
          <p:cNvPicPr preferRelativeResize="0"/>
          <p:nvPr/>
        </p:nvPicPr>
        <p:blipFill rotWithShape="1">
          <a:blip r:embed="rId9">
            <a:alphaModFix/>
          </a:blip>
          <a:srcRect b="39696" l="1574" r="2391" t="38529"/>
          <a:stretch/>
        </p:blipFill>
        <p:spPr>
          <a:xfrm>
            <a:off x="1231575" y="1675285"/>
            <a:ext cx="1817575" cy="33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 rotWithShape="1">
          <a:blip r:embed="rId10">
            <a:alphaModFix/>
          </a:blip>
          <a:srcRect b="46366" l="5275" r="4690" t="45910"/>
          <a:stretch/>
        </p:blipFill>
        <p:spPr>
          <a:xfrm>
            <a:off x="1081300" y="2011350"/>
            <a:ext cx="2091575" cy="193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0" name="Google Shape;70;p13"/>
          <p:cNvGraphicFramePr/>
          <p:nvPr/>
        </p:nvGraphicFramePr>
        <p:xfrm>
          <a:off x="1825200" y="3224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{4F06EDB0-CABE-4801-B0CB-B6A213D3115A}</a:tableStyleId>
              </a:tblPr>
              <a:tblGrid>
                <a:gridCol w="1785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Shade in the same direction 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Leave no white gaps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Vary the pressure on your pencil whilst shading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Use a cotton bud to blend your shading to make it smooth</a:t>
                      </a:r>
                      <a:endParaRPr sz="10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  <p:sp>
        <p:nvSpPr>
          <p:cNvPr id="71" name="Google Shape;71;p13"/>
          <p:cNvSpPr txBox="1"/>
          <p:nvPr/>
        </p:nvSpPr>
        <p:spPr>
          <a:xfrm>
            <a:off x="1546863" y="3360725"/>
            <a:ext cx="259500" cy="126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</a:rPr>
              <a:t>S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</a:rPr>
              <a:t>U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</a:rPr>
              <a:t>C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</a:rPr>
              <a:t>C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</a:rPr>
              <a:t>E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</a:rPr>
              <a:t>S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</a:rPr>
              <a:t>S</a:t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id="72" name="Google Shape;72;p13"/>
          <p:cNvPicPr preferRelativeResize="0"/>
          <p:nvPr/>
        </p:nvPicPr>
        <p:blipFill rotWithShape="1">
          <a:blip r:embed="rId11">
            <a:alphaModFix/>
          </a:blip>
          <a:srcRect b="23559" l="0" r="0" t="0"/>
          <a:stretch/>
        </p:blipFill>
        <p:spPr>
          <a:xfrm rot="10800000">
            <a:off x="143876" y="2269162"/>
            <a:ext cx="2511224" cy="48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06500" y="2762607"/>
            <a:ext cx="1671250" cy="417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 rotWithShape="1">
          <a:blip r:embed="rId13">
            <a:alphaModFix/>
          </a:blip>
          <a:srcRect b="28140" l="6636" r="9358" t="15067"/>
          <a:stretch/>
        </p:blipFill>
        <p:spPr>
          <a:xfrm>
            <a:off x="2703075" y="2299778"/>
            <a:ext cx="967130" cy="36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 rotWithShape="1">
          <a:blip r:embed="rId14">
            <a:alphaModFix/>
          </a:blip>
          <a:srcRect b="7617" l="11894" r="11955" t="6509"/>
          <a:stretch/>
        </p:blipFill>
        <p:spPr>
          <a:xfrm>
            <a:off x="3204025" y="1588538"/>
            <a:ext cx="466175" cy="731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