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55DA6DB-453C-4758-AD86-11E16CB7A5EE}">
  <a:tblStyle styleId="{855DA6DB-453C-4758-AD86-11E16CB7A5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44fc31d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44fc31d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44fc31d6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744fc31d6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874050" y="1446900"/>
            <a:ext cx="575700" cy="5442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2754650" y="64200"/>
            <a:ext cx="1462800" cy="13827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478150" y="3916975"/>
            <a:ext cx="389100" cy="3678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867250" y="2704101"/>
            <a:ext cx="1175100" cy="11109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2417350" y="1760225"/>
            <a:ext cx="847800" cy="8013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2118675" y="2874850"/>
            <a:ext cx="2214000" cy="20877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831775" y="2126800"/>
            <a:ext cx="431700" cy="4080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1536525" y="1500625"/>
            <a:ext cx="734100" cy="6789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249125" y="309125"/>
            <a:ext cx="1462800" cy="13827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3" name="Google Shape;63;p13"/>
          <p:cNvGraphicFramePr/>
          <p:nvPr/>
        </p:nvGraphicFramePr>
        <p:xfrm>
          <a:off x="5076375" y="221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{855DA6DB-453C-4758-AD86-11E16CB7A5EE}</a:tableStyleId>
              </a:tblPr>
              <a:tblGrid>
                <a:gridCol w="1094200"/>
                <a:gridCol w="29081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Art movement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An art movement is a </a:t>
                      </a:r>
                      <a:r>
                        <a:rPr b="1" lang="en-GB" sz="1000" u="sng">
                          <a:solidFill>
                            <a:schemeClr val="dk1"/>
                          </a:solidFill>
                        </a:rPr>
                        <a:t>style of art 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with a </a:t>
                      </a:r>
                      <a:r>
                        <a:rPr b="1" lang="en-GB" sz="1000" u="sng">
                          <a:solidFill>
                            <a:schemeClr val="dk1"/>
                          </a:solidFill>
                        </a:rPr>
                        <a:t>specific common goal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, followed by a </a:t>
                      </a:r>
                      <a:r>
                        <a:rPr b="1" lang="en-GB" sz="1000" u="sng">
                          <a:solidFill>
                            <a:schemeClr val="dk1"/>
                          </a:solidFill>
                        </a:rPr>
                        <a:t>group of artists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 during a </a:t>
                      </a:r>
                      <a:r>
                        <a:rPr b="1" lang="en-GB" sz="1000" u="sng">
                          <a:solidFill>
                            <a:schemeClr val="dk1"/>
                          </a:solidFill>
                        </a:rPr>
                        <a:t>specific time period.</a:t>
                      </a:r>
                      <a:endParaRPr sz="1000">
                        <a:solidFill>
                          <a:srgbClr val="980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Pop Art movement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 movement that emerged in </a:t>
                      </a:r>
                      <a:r>
                        <a:rPr b="1" lang="en-GB" sz="1000"/>
                        <a:t>Britain (1950s)</a:t>
                      </a:r>
                      <a:r>
                        <a:rPr lang="en-GB" sz="1000"/>
                        <a:t> and </a:t>
                      </a:r>
                      <a:r>
                        <a:rPr b="1" lang="en-GB" sz="1000"/>
                        <a:t>America (1960s)</a:t>
                      </a:r>
                      <a:r>
                        <a:rPr lang="en-GB" sz="1000"/>
                        <a:t>. It challenged the boundaries between ‘</a:t>
                      </a:r>
                      <a:r>
                        <a:rPr b="1" lang="en-GB" sz="1000"/>
                        <a:t>high traditional’ art and ‘low’ art.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Mass consumer products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Products </a:t>
                      </a:r>
                      <a:r>
                        <a:rPr lang="en-GB" sz="1000"/>
                        <a:t>that are</a:t>
                      </a:r>
                      <a:r>
                        <a:rPr b="1" lang="en-GB" sz="1000"/>
                        <a:t> bought</a:t>
                      </a:r>
                      <a:r>
                        <a:rPr lang="en-GB" sz="1000"/>
                        <a:t> </a:t>
                      </a:r>
                      <a:r>
                        <a:rPr b="1" lang="en-GB" sz="1000"/>
                        <a:t>everyday</a:t>
                      </a:r>
                      <a:r>
                        <a:rPr lang="en-GB" sz="1000"/>
                        <a:t> by customers. Like soap, cola, ketchup…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Ben-day dots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040C28"/>
                          </a:solidFill>
                        </a:rPr>
                        <a:t>A c</a:t>
                      </a:r>
                      <a:r>
                        <a:rPr b="1" lang="en-GB" sz="1000">
                          <a:solidFill>
                            <a:srgbClr val="040C28"/>
                          </a:solidFill>
                        </a:rPr>
                        <a:t>ommercial printing technique</a:t>
                      </a:r>
                      <a:r>
                        <a:rPr lang="en-GB" sz="1000">
                          <a:solidFill>
                            <a:srgbClr val="040C28"/>
                          </a:solidFill>
                        </a:rPr>
                        <a:t> using </a:t>
                      </a:r>
                      <a:r>
                        <a:rPr b="1" lang="en-GB" sz="1000">
                          <a:solidFill>
                            <a:srgbClr val="040C28"/>
                          </a:solidFill>
                        </a:rPr>
                        <a:t>small dots of colour</a:t>
                      </a:r>
                      <a:r>
                        <a:rPr b="1" lang="en-GB" sz="1000">
                          <a:solidFill>
                            <a:srgbClr val="4D5156"/>
                          </a:solidFill>
                          <a:highlight>
                            <a:srgbClr val="FFFFFF"/>
                          </a:highlight>
                        </a:rPr>
                        <a:t>.</a:t>
                      </a:r>
                      <a:endParaRPr b="1"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Onomatopoeia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 word that is used to represent a </a:t>
                      </a:r>
                      <a:r>
                        <a:rPr b="1" lang="en-GB" sz="1000"/>
                        <a:t>sound.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Collage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040C28"/>
                          </a:solidFill>
                        </a:rPr>
                        <a:t>Overlapping pieces of material</a:t>
                      </a:r>
                      <a:r>
                        <a:rPr lang="en-GB" sz="1000">
                          <a:solidFill>
                            <a:srgbClr val="040C28"/>
                          </a:solidFill>
                        </a:rPr>
                        <a:t>, such as photographs, fabric, coloured and textured paper and other types of mixed media</a:t>
                      </a:r>
                      <a:r>
                        <a:rPr lang="en-GB" sz="1000">
                          <a:solidFill>
                            <a:srgbClr val="4D5156"/>
                          </a:solidFill>
                          <a:highlight>
                            <a:srgbClr val="FFFFFF"/>
                          </a:highlight>
                        </a:rPr>
                        <a:t>.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Tertiary colours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They are made by mixing a </a:t>
                      </a:r>
                      <a:r>
                        <a:rPr b="1" lang="en-GB" sz="1000"/>
                        <a:t>primary colour </a:t>
                      </a:r>
                      <a:r>
                        <a:rPr lang="en-GB" sz="1000"/>
                        <a:t>with a </a:t>
                      </a:r>
                      <a:r>
                        <a:rPr b="1" lang="en-GB" sz="1000"/>
                        <a:t>secondary colour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Grid method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Original photo with a grid over, a blank grid - </a:t>
                      </a:r>
                      <a:r>
                        <a:rPr b="1" lang="en-GB" sz="1000"/>
                        <a:t>copy box by box accurately</a:t>
                      </a:r>
                      <a:r>
                        <a:rPr lang="en-GB" sz="1000"/>
                        <a:t> following the shapes and lines.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Background 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The part of an artwork that represents what lies behind objects in the foreground.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4" name="Google Shape;64;p13"/>
          <p:cNvSpPr txBox="1"/>
          <p:nvPr/>
        </p:nvSpPr>
        <p:spPr>
          <a:xfrm>
            <a:off x="5778950" y="-50275"/>
            <a:ext cx="28137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Key terms - art vocabulary</a:t>
            </a:r>
            <a:endParaRPr b="1" sz="1100"/>
          </a:p>
        </p:txBody>
      </p:sp>
      <p:sp>
        <p:nvSpPr>
          <p:cNvPr id="65" name="Google Shape;65;p13"/>
          <p:cNvSpPr txBox="1"/>
          <p:nvPr/>
        </p:nvSpPr>
        <p:spPr>
          <a:xfrm>
            <a:off x="55925" y="39975"/>
            <a:ext cx="1574700" cy="367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Year 8 Half term.1</a:t>
            </a:r>
            <a:endParaRPr b="1" sz="1200"/>
          </a:p>
        </p:txBody>
      </p:sp>
      <p:sp>
        <p:nvSpPr>
          <p:cNvPr id="66" name="Google Shape;66;p13"/>
          <p:cNvSpPr/>
          <p:nvPr/>
        </p:nvSpPr>
        <p:spPr>
          <a:xfrm>
            <a:off x="94425" y="482925"/>
            <a:ext cx="3229200" cy="1568700"/>
          </a:xfrm>
          <a:prstGeom prst="wedgeRoundRectCallout">
            <a:avLst>
              <a:gd fmla="val -4950" name="adj1"/>
              <a:gd fmla="val 67330" name="adj2"/>
              <a:gd fmla="val 0" name="adj3"/>
            </a:avLst>
          </a:prstGeom>
          <a:solidFill>
            <a:srgbClr val="00FFFF"/>
          </a:solidFill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- Originated in </a:t>
            </a:r>
            <a:r>
              <a:rPr b="1" lang="en-GB" sz="1000">
                <a:solidFill>
                  <a:schemeClr val="dk1"/>
                </a:solidFill>
              </a:rPr>
              <a:t>Britain</a:t>
            </a:r>
            <a:r>
              <a:rPr lang="en-GB" sz="1000">
                <a:solidFill>
                  <a:schemeClr val="dk1"/>
                </a:solidFill>
              </a:rPr>
              <a:t> in the </a:t>
            </a:r>
            <a:r>
              <a:rPr b="1" lang="en-GB" sz="1000">
                <a:solidFill>
                  <a:schemeClr val="dk1"/>
                </a:solidFill>
              </a:rPr>
              <a:t>1950s</a:t>
            </a:r>
            <a:r>
              <a:rPr lang="en-GB" sz="1000">
                <a:solidFill>
                  <a:schemeClr val="dk1"/>
                </a:solidFill>
              </a:rPr>
              <a:t> and became popular in the </a:t>
            </a:r>
            <a:r>
              <a:rPr b="1" lang="en-GB" sz="1000">
                <a:solidFill>
                  <a:schemeClr val="dk1"/>
                </a:solidFill>
              </a:rPr>
              <a:t>USA</a:t>
            </a:r>
            <a:r>
              <a:rPr lang="en-GB" sz="1000">
                <a:solidFill>
                  <a:schemeClr val="dk1"/>
                </a:solidFill>
              </a:rPr>
              <a:t> from the </a:t>
            </a:r>
            <a:r>
              <a:rPr b="1" lang="en-GB" sz="1000">
                <a:solidFill>
                  <a:schemeClr val="dk1"/>
                </a:solidFill>
              </a:rPr>
              <a:t>1960s</a:t>
            </a:r>
            <a:r>
              <a:rPr lang="en-GB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- The art movement explores </a:t>
            </a:r>
            <a:r>
              <a:rPr b="1" lang="en-GB" sz="1000">
                <a:solidFill>
                  <a:schemeClr val="dk1"/>
                </a:solidFill>
              </a:rPr>
              <a:t>mass consumer products</a:t>
            </a:r>
            <a:r>
              <a:rPr lang="en-GB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- The common goal was to break the boundaries between ‘high’ art (traditional) and ‘low’ art.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- The pop art movement </a:t>
            </a:r>
            <a:r>
              <a:rPr b="1" lang="en-GB" sz="1000">
                <a:solidFill>
                  <a:schemeClr val="dk1"/>
                </a:solidFill>
              </a:rPr>
              <a:t>faded away</a:t>
            </a:r>
            <a:r>
              <a:rPr lang="en-GB" sz="1000">
                <a:solidFill>
                  <a:schemeClr val="dk1"/>
                </a:solidFill>
              </a:rPr>
              <a:t> in the 1970s. </a:t>
            </a:r>
            <a:endParaRPr sz="1000"/>
          </a:p>
        </p:txBody>
      </p:sp>
      <p:sp>
        <p:nvSpPr>
          <p:cNvPr id="67" name="Google Shape;67;p13"/>
          <p:cNvSpPr txBox="1"/>
          <p:nvPr/>
        </p:nvSpPr>
        <p:spPr>
          <a:xfrm>
            <a:off x="1630625" y="39975"/>
            <a:ext cx="1574700" cy="367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POP ART</a:t>
            </a:r>
            <a:endParaRPr b="1" sz="1200"/>
          </a:p>
        </p:txBody>
      </p:sp>
      <p:sp>
        <p:nvSpPr>
          <p:cNvPr id="68" name="Google Shape;68;p13"/>
          <p:cNvSpPr/>
          <p:nvPr/>
        </p:nvSpPr>
        <p:spPr>
          <a:xfrm>
            <a:off x="3393825" y="39975"/>
            <a:ext cx="1638600" cy="2199300"/>
          </a:xfrm>
          <a:prstGeom prst="verticalScroll">
            <a:avLst>
              <a:gd fmla="val 12500" name="adj"/>
            </a:avLst>
          </a:prstGeom>
          <a:solidFill>
            <a:srgbClr val="FF0038">
              <a:alpha val="60910"/>
            </a:srgbClr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69" name="Google Shape;69;p13"/>
          <p:cNvSpPr txBox="1"/>
          <p:nvPr/>
        </p:nvSpPr>
        <p:spPr>
          <a:xfrm>
            <a:off x="3625575" y="260025"/>
            <a:ext cx="1175100" cy="14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 u="sng"/>
              <a:t>Examples of Pop Artists:</a:t>
            </a:r>
            <a:endParaRPr b="1" sz="1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Roy Lichtenstein 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Andy Warhol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Claes Oldenburg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David Hockney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Peter Blake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Patrick Caulfield</a:t>
            </a:r>
            <a:endParaRPr b="1" sz="1000"/>
          </a:p>
        </p:txBody>
      </p:sp>
      <p:sp>
        <p:nvSpPr>
          <p:cNvPr id="70" name="Google Shape;70;p13"/>
          <p:cNvSpPr/>
          <p:nvPr/>
        </p:nvSpPr>
        <p:spPr>
          <a:xfrm rot="8379241">
            <a:off x="2757675" y="325334"/>
            <a:ext cx="847078" cy="674682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3"/>
          <p:cNvSpPr txBox="1"/>
          <p:nvPr/>
        </p:nvSpPr>
        <p:spPr>
          <a:xfrm>
            <a:off x="87875" y="2397900"/>
            <a:ext cx="1430700" cy="1568700"/>
          </a:xfrm>
          <a:prstGeom prst="rect">
            <a:avLst/>
          </a:prstGeom>
          <a:solidFill>
            <a:srgbClr val="FFEC00">
              <a:alpha val="75910"/>
            </a:srgbClr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Characteristics of Pop Art: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- Cartoon-like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- Colourful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- Simple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- Vibrant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- Everyday imagery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- Repetition</a:t>
            </a:r>
            <a:endParaRPr sz="1100"/>
          </a:p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3">
            <a:alphaModFix/>
          </a:blip>
          <a:srcRect b="0" l="2750" r="3686" t="0"/>
          <a:stretch/>
        </p:blipFill>
        <p:spPr>
          <a:xfrm>
            <a:off x="3147450" y="3913975"/>
            <a:ext cx="1847792" cy="11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/>
          <p:nvPr/>
        </p:nvSpPr>
        <p:spPr>
          <a:xfrm>
            <a:off x="4163925" y="1930147"/>
            <a:ext cx="847800" cy="8013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1946700" y="4735500"/>
            <a:ext cx="431700" cy="4080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20" y="2292275"/>
            <a:ext cx="1403580" cy="1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 rotWithShape="1">
          <a:blip r:embed="rId5">
            <a:alphaModFix/>
          </a:blip>
          <a:srcRect b="8958" l="4186" r="4614" t="3044"/>
          <a:stretch/>
        </p:blipFill>
        <p:spPr>
          <a:xfrm>
            <a:off x="1636900" y="2239300"/>
            <a:ext cx="1638601" cy="16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6">
            <a:alphaModFix/>
          </a:blip>
          <a:srcRect b="15014" l="3821" r="3867" t="16143"/>
          <a:stretch/>
        </p:blipFill>
        <p:spPr>
          <a:xfrm>
            <a:off x="1662750" y="3978113"/>
            <a:ext cx="1403576" cy="104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 rotWithShape="1">
          <a:blip r:embed="rId7">
            <a:alphaModFix/>
          </a:blip>
          <a:srcRect b="0" l="0" r="2874" t="0"/>
          <a:stretch/>
        </p:blipFill>
        <p:spPr>
          <a:xfrm>
            <a:off x="50200" y="3999475"/>
            <a:ext cx="1462800" cy="10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/>
        </p:nvSpPr>
        <p:spPr>
          <a:xfrm>
            <a:off x="55925" y="39975"/>
            <a:ext cx="1574700" cy="367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Year 8 Half term.1</a:t>
            </a:r>
            <a:endParaRPr b="1" sz="1200"/>
          </a:p>
        </p:txBody>
      </p:sp>
      <p:sp>
        <p:nvSpPr>
          <p:cNvPr id="84" name="Google Shape;84;p14"/>
          <p:cNvSpPr txBox="1"/>
          <p:nvPr/>
        </p:nvSpPr>
        <p:spPr>
          <a:xfrm>
            <a:off x="1630625" y="39975"/>
            <a:ext cx="7409400" cy="367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Applying skills to the Pop Art style</a:t>
            </a:r>
            <a:endParaRPr b="1" sz="1200"/>
          </a:p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3">
            <a:alphaModFix/>
          </a:blip>
          <a:srcRect b="52031" l="0" r="0" t="0"/>
          <a:stretch/>
        </p:blipFill>
        <p:spPr>
          <a:xfrm>
            <a:off x="55925" y="696050"/>
            <a:ext cx="1741951" cy="136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2675" y="2101830"/>
            <a:ext cx="2610239" cy="17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5">
            <a:alphaModFix/>
          </a:blip>
          <a:srcRect b="10643" l="15842" r="7511" t="8905"/>
          <a:stretch/>
        </p:blipFill>
        <p:spPr>
          <a:xfrm>
            <a:off x="4517725" y="427328"/>
            <a:ext cx="2260352" cy="237235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/>
        </p:nvSpPr>
        <p:spPr>
          <a:xfrm>
            <a:off x="231775" y="368450"/>
            <a:ext cx="21582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Colour pencils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6">
            <a:alphaModFix/>
          </a:blip>
          <a:srcRect b="7903" l="8906" r="4708" t="3695"/>
          <a:stretch/>
        </p:blipFill>
        <p:spPr>
          <a:xfrm>
            <a:off x="6450350" y="2389575"/>
            <a:ext cx="2561550" cy="2621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0" name="Google Shape;90;p14"/>
          <p:cNvGraphicFramePr/>
          <p:nvPr/>
        </p:nvGraphicFramePr>
        <p:xfrm>
          <a:off x="1908213" y="81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{855DA6DB-453C-4758-AD86-11E16CB7A5EE}</a:tableStyleId>
              </a:tblPr>
              <a:tblGrid>
                <a:gridCol w="24991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Shade in the </a:t>
                      </a:r>
                      <a:r>
                        <a:rPr b="1" lang="en-GB" sz="1000"/>
                        <a:t>same direction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Leave </a:t>
                      </a:r>
                      <a:r>
                        <a:rPr b="1" lang="en-GB" sz="1000"/>
                        <a:t>no white gaps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Press </a:t>
                      </a:r>
                      <a:r>
                        <a:rPr b="1" lang="en-GB" sz="1000"/>
                        <a:t>hard</a:t>
                      </a:r>
                      <a:r>
                        <a:rPr lang="en-GB" sz="1000"/>
                        <a:t> with your pencil to get a </a:t>
                      </a:r>
                      <a:r>
                        <a:rPr b="1" lang="en-GB" sz="1000"/>
                        <a:t>vibrant tone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003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1" name="Google Shape;91;p14"/>
          <p:cNvSpPr txBox="1"/>
          <p:nvPr/>
        </p:nvSpPr>
        <p:spPr>
          <a:xfrm>
            <a:off x="2142750" y="446713"/>
            <a:ext cx="2030100" cy="327600"/>
          </a:xfrm>
          <a:prstGeom prst="rect">
            <a:avLst/>
          </a:prstGeom>
          <a:solidFill>
            <a:srgbClr val="FF0038">
              <a:alpha val="609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SUCCESS CRITERIA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2250600" y="3804325"/>
            <a:ext cx="18144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Watercolour paint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93" name="Google Shape;93;p14"/>
          <p:cNvGraphicFramePr/>
          <p:nvPr/>
        </p:nvGraphicFramePr>
        <p:xfrm>
          <a:off x="38763" y="2153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{855DA6DB-453C-4758-AD86-11E16CB7A5EE}</a:tableStyleId>
              </a:tblPr>
              <a:tblGrid>
                <a:gridCol w="1759100"/>
              </a:tblGrid>
              <a:tr h="600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Do </a:t>
                      </a:r>
                      <a:r>
                        <a:rPr b="1" lang="en-GB" sz="1000"/>
                        <a:t>not</a:t>
                      </a:r>
                      <a:r>
                        <a:rPr lang="en-GB" sz="1000"/>
                        <a:t> add too much </a:t>
                      </a:r>
                      <a:r>
                        <a:rPr b="1" lang="en-GB" sz="1000"/>
                        <a:t>water</a:t>
                      </a:r>
                      <a:r>
                        <a:rPr lang="en-GB" sz="1000"/>
                        <a:t> to your page - it will </a:t>
                      </a:r>
                      <a:r>
                        <a:rPr b="1" lang="en-GB" sz="1000"/>
                        <a:t>damage</a:t>
                      </a:r>
                      <a:r>
                        <a:rPr lang="en-GB" sz="1000"/>
                        <a:t> it!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More</a:t>
                      </a:r>
                      <a:r>
                        <a:rPr lang="en-GB" sz="1000"/>
                        <a:t> water = </a:t>
                      </a:r>
                      <a:r>
                        <a:rPr b="1" lang="en-GB" sz="1000"/>
                        <a:t>lighter </a:t>
                      </a:r>
                      <a:r>
                        <a:rPr lang="en-GB" sz="1000"/>
                        <a:t>colour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Less</a:t>
                      </a:r>
                      <a:r>
                        <a:rPr lang="en-GB" sz="1000"/>
                        <a:t> water = </a:t>
                      </a:r>
                      <a:r>
                        <a:rPr b="1" lang="en-GB" sz="1000"/>
                        <a:t>darker </a:t>
                      </a:r>
                      <a:r>
                        <a:rPr lang="en-GB" sz="1000"/>
                        <a:t>colour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Paint in the </a:t>
                      </a:r>
                      <a:r>
                        <a:rPr b="1" lang="en-GB" sz="1000"/>
                        <a:t>same direction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Leave </a:t>
                      </a:r>
                      <a:r>
                        <a:rPr b="1" lang="en-GB" sz="1000"/>
                        <a:t>no white gaps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4" name="Google Shape;94;p14"/>
          <p:cNvSpPr txBox="1"/>
          <p:nvPr/>
        </p:nvSpPr>
        <p:spPr>
          <a:xfrm>
            <a:off x="95125" y="4042725"/>
            <a:ext cx="1646400" cy="3276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SUCCESS CRITERIA</a:t>
            </a:r>
            <a:endParaRPr b="1" sz="1000">
              <a:solidFill>
                <a:schemeClr val="lt1"/>
              </a:solidFill>
            </a:endParaRPr>
          </a:p>
        </p:txBody>
      </p:sp>
      <p:graphicFrame>
        <p:nvGraphicFramePr>
          <p:cNvPr id="95" name="Google Shape;95;p14"/>
          <p:cNvGraphicFramePr/>
          <p:nvPr/>
        </p:nvGraphicFramePr>
        <p:xfrm>
          <a:off x="6888413" y="1005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{855DA6DB-453C-4758-AD86-11E16CB7A5EE}</a:tableStyleId>
              </a:tblPr>
              <a:tblGrid>
                <a:gridCol w="21234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Cut neatly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Keep your hands steady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Glue away from what you are working on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84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6" name="Google Shape;96;p14"/>
          <p:cNvSpPr txBox="1"/>
          <p:nvPr/>
        </p:nvSpPr>
        <p:spPr>
          <a:xfrm>
            <a:off x="6881825" y="542625"/>
            <a:ext cx="2158200" cy="327600"/>
          </a:xfrm>
          <a:prstGeom prst="rect">
            <a:avLst/>
          </a:prstGeom>
          <a:solidFill>
            <a:srgbClr val="FF8400">
              <a:alpha val="8273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SUCCESS CRITERIA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7858800" y="2341075"/>
            <a:ext cx="813600" cy="32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Collage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6336075" y="4780550"/>
            <a:ext cx="7536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ic Sans MS"/>
                <a:ea typeface="Comic Sans MS"/>
                <a:cs typeface="Comic Sans MS"/>
                <a:sym typeface="Comic Sans MS"/>
              </a:rPr>
              <a:t>Paint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99" name="Google Shape;99;p14"/>
          <p:cNvGraphicFramePr/>
          <p:nvPr/>
        </p:nvGraphicFramePr>
        <p:xfrm>
          <a:off x="4448113" y="3396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{855DA6DB-453C-4758-AD86-11E16CB7A5EE}</a:tableStyleId>
              </a:tblPr>
              <a:tblGrid>
                <a:gridCol w="21234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Do not add too much paint onto your brush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Paint in the same direction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Leave no white gaps</a:t>
                      </a:r>
                      <a:endParaRPr b="1"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0" name="Google Shape;100;p14"/>
          <p:cNvSpPr txBox="1"/>
          <p:nvPr/>
        </p:nvSpPr>
        <p:spPr>
          <a:xfrm>
            <a:off x="4441525" y="2934063"/>
            <a:ext cx="2158200" cy="3276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SUCCESS CRITERIA</a:t>
            </a:r>
            <a:endParaRPr b="1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